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Правила по охране труда при работе на высоте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2861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Приказ Министерства труда и социальной защиты Российской Федерации от 16.11.2020 г. № 782н «Об утверждении правил по охране труда при работе на высоте»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Работодатели обязаны минимизировать объем работ, выполняемых на высоте. </a:t>
            </a:r>
          </a:p>
          <a:p>
            <a:pPr marL="0" indent="0" algn="ctr">
              <a:buNone/>
            </a:pPr>
            <a:r>
              <a:rPr lang="ru-RU" sz="2400" dirty="0" smtClean="0"/>
              <a:t>Если же это невозможно, вести работы можно при условии выполнения одного из следующих пунктов:</a:t>
            </a:r>
          </a:p>
          <a:p>
            <a:pPr lvl="0"/>
            <a:r>
              <a:rPr lang="ru-RU" sz="2400" dirty="0" smtClean="0"/>
              <a:t>обустроены защитные ограждения высотой не менее 1,1 метра;</a:t>
            </a:r>
          </a:p>
          <a:p>
            <a:pPr lvl="0"/>
            <a:r>
              <a:rPr lang="ru-RU" sz="2400" dirty="0" smtClean="0"/>
              <a:t>предусмотрены леса или подмости;</a:t>
            </a:r>
          </a:p>
          <a:p>
            <a:pPr lvl="0"/>
            <a:r>
              <a:rPr lang="ru-RU" sz="2400" dirty="0" smtClean="0"/>
              <a:t>работник обеспечен средствами индивидуальной или коллективной защиты.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работодателя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Работодателям следует внимательно отнестись трактовке понятия «работы на высоте». В эту категорию по обновленным Правилам охраны труда включены работы, если их предстоит выполнять в следующих условиях:</a:t>
            </a:r>
          </a:p>
          <a:p>
            <a:pPr lvl="0"/>
            <a:r>
              <a:rPr lang="ru-RU" sz="2900" dirty="0" smtClean="0"/>
              <a:t>расстояние до земли – не менее 1,8 метра. Есть риск падения с этой высоты;</a:t>
            </a:r>
          </a:p>
          <a:p>
            <a:pPr lvl="0"/>
            <a:r>
              <a:rPr lang="ru-RU" sz="2900" dirty="0" smtClean="0"/>
              <a:t>для выполнения работы приходится подниматься на высоту от 5 метров. При этом лестница расположена так, что угол между ней и землей (перекрытием) составляет не менее 750;</a:t>
            </a:r>
          </a:p>
          <a:p>
            <a:pPr lvl="0"/>
            <a:r>
              <a:rPr lang="ru-RU" sz="2900" dirty="0" smtClean="0"/>
              <a:t>выполнять работу приходится на площадке, которая находится на расстоянии не более 2-х метров от не огражденного перепада на высоте от 1,8 метра. </a:t>
            </a:r>
          </a:p>
          <a:p>
            <a:pPr marL="0" lvl="0" indent="0">
              <a:buNone/>
            </a:pPr>
            <a:r>
              <a:rPr lang="ru-RU" sz="2900" dirty="0" smtClean="0"/>
              <a:t>     Как вариант, площадка может иметь ограждение, но его высота не  достигает 1,1 метра;</a:t>
            </a:r>
          </a:p>
          <a:p>
            <a:pPr lvl="0"/>
            <a:r>
              <a:rPr lang="ru-RU" sz="2900" dirty="0" smtClean="0"/>
              <a:t>работы ведутся на высоте менее 1,8 метра, но внизу </a:t>
            </a:r>
          </a:p>
          <a:p>
            <a:pPr marL="0" lvl="0" indent="0">
              <a:buNone/>
            </a:pPr>
            <a:r>
              <a:rPr lang="ru-RU" sz="2900" dirty="0" smtClean="0"/>
              <a:t>     находятся станки, работающие механизмы, водоемы</a:t>
            </a:r>
          </a:p>
          <a:p>
            <a:pPr marL="0" lvl="0" indent="0">
              <a:buNone/>
            </a:pPr>
            <a:r>
              <a:rPr lang="ru-RU" sz="2900" dirty="0" smtClean="0"/>
              <a:t>    (природные или искусственные), выступающие края </a:t>
            </a:r>
          </a:p>
          <a:p>
            <a:pPr marL="0" lvl="0" indent="0">
              <a:buNone/>
            </a:pPr>
            <a:r>
              <a:rPr lang="ru-RU" sz="2900" dirty="0" smtClean="0"/>
              <a:t>     любых предметов.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Высотные работы</a:t>
            </a:r>
            <a:endParaRPr lang="ru-RU" dirty="0"/>
          </a:p>
        </p:txBody>
      </p:sp>
      <p:pic>
        <p:nvPicPr>
          <p:cNvPr id="4" name="Рисунок 3" descr="https://tehnoprogress.ru/image/catalog/press/stati/rabotanavysote/rnv3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1771650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Продолжительность стажировки, ее содержание определяется непосредственно работодателем. Он же решает, нужно ли назначать руководителя стажировки. Обязательное условие – соблюдение требований, обозначенных в рамках процедуры СУОТ.</a:t>
            </a:r>
          </a:p>
          <a:p>
            <a:pPr marL="0" indent="0">
              <a:buNone/>
            </a:pPr>
            <a:r>
              <a:rPr lang="ru-RU" dirty="0" smtClean="0"/>
              <a:t>Отдельное внимание уделяется оформлению </a:t>
            </a:r>
            <a:r>
              <a:rPr lang="ru-RU" dirty="0" err="1" smtClean="0"/>
              <a:t>наряд-допуска</a:t>
            </a:r>
            <a:r>
              <a:rPr lang="ru-RU" dirty="0" smtClean="0"/>
              <a:t>. Если в пункте 4 этого документа обозначены особые условия выполнения работ, то в пункте 3 необходимо указать мероприятия, направленные на обеспечение их безопасности.</a:t>
            </a:r>
          </a:p>
          <a:p>
            <a:pPr marL="0" indent="0">
              <a:buNone/>
            </a:pPr>
            <a:r>
              <a:rPr lang="ru-RU" dirty="0" smtClean="0"/>
              <a:t>В пункте 4 может значиться одно из условий, перечисленных ниже:</a:t>
            </a:r>
          </a:p>
          <a:p>
            <a:pPr lvl="0"/>
            <a:r>
              <a:rPr lang="ru-RU" dirty="0" smtClean="0"/>
              <a:t>работа ведется на открытых территориях, скорость ветра при этом равна или превышает 15 м/сек;</a:t>
            </a:r>
          </a:p>
          <a:p>
            <a:pPr lvl="0"/>
            <a:r>
              <a:rPr lang="ru-RU" dirty="0" smtClean="0"/>
              <a:t>работы выполняются во время тумана или при грозе. При этом фронт работ не попадает в зону видимости персонала. </a:t>
            </a:r>
          </a:p>
          <a:p>
            <a:pPr lvl="0"/>
            <a:r>
              <a:rPr lang="ru-RU" dirty="0" smtClean="0"/>
              <a:t>Как вариант, работать приходится в условиях гололеда.</a:t>
            </a:r>
          </a:p>
          <a:p>
            <a:pPr marL="0" lvl="0" indent="0">
              <a:buNone/>
            </a:pPr>
            <a:r>
              <a:rPr lang="ru-RU" dirty="0" smtClean="0"/>
              <a:t>Льдом покрываются конструкции и площадки, на которых </a:t>
            </a:r>
          </a:p>
          <a:p>
            <a:pPr marL="0" lvl="0" indent="0">
              <a:buNone/>
            </a:pPr>
            <a:r>
              <a:rPr lang="ru-RU" dirty="0" smtClean="0"/>
              <a:t>находятся работники, деревья, ЛЭП, иные конструкции;</a:t>
            </a:r>
          </a:p>
          <a:p>
            <a:pPr lvl="0"/>
            <a:r>
              <a:rPr lang="ru-RU" dirty="0" smtClean="0"/>
              <a:t>сотрудникам дано задание демонтировать объект, </a:t>
            </a:r>
          </a:p>
          <a:p>
            <a:pPr marL="0" lvl="0" indent="0">
              <a:buNone/>
            </a:pPr>
            <a:r>
              <a:rPr lang="ru-RU" dirty="0" smtClean="0"/>
              <a:t>обладающий значительной парусностью. При этом скорость</a:t>
            </a:r>
          </a:p>
          <a:p>
            <a:pPr marL="0" lvl="0" indent="0">
              <a:buNone/>
            </a:pPr>
            <a:r>
              <a:rPr lang="ru-RU" dirty="0" smtClean="0"/>
              <a:t> ветра — от 10 м/сек.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Стажировка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Разработать план эвакуации (спасения) персонала, включить:</a:t>
            </a:r>
          </a:p>
          <a:p>
            <a:r>
              <a:rPr lang="ru-RU" dirty="0" smtClean="0"/>
              <a:t>порядок выработки решения о том, что работы на высоте останавливаются или не возобновляются;</a:t>
            </a:r>
          </a:p>
          <a:p>
            <a:pPr lvl="0"/>
            <a:r>
              <a:rPr lang="ru-RU" dirty="0" smtClean="0"/>
              <a:t>способы, позволяющие выйти в экстренной ситуации на связь с МЧС (иными службами экстренного реагирования) или лицом, руководящим работами на высоте;</a:t>
            </a:r>
          </a:p>
          <a:p>
            <a:pPr lvl="0"/>
            <a:r>
              <a:rPr lang="ru-RU" dirty="0" smtClean="0"/>
              <a:t>куда, по какому маршруту направляться работникам, если принято решение о срочной эвакуации;</a:t>
            </a:r>
          </a:p>
          <a:p>
            <a:pPr lvl="0"/>
            <a:r>
              <a:rPr lang="ru-RU" dirty="0" smtClean="0"/>
              <a:t>какие средства и системы применяются для эвакуации работника, если он получил травму, пострадал иным образом, работая на высоте. В плане необходимо перечислить все устройства, конструкции, приспособления, позволяющие эвакуировать пострадавшего. Также в номенклатуре обозначаются все средства, предотвращающие падение с высоты тех, кто занимается эвакуацией персонала с высоты. Не менее важно прописать потребность в подобных средствах. Они могут быть как индивидуальными, так и коллективными;</a:t>
            </a:r>
          </a:p>
          <a:p>
            <a:pPr lvl="0"/>
            <a:r>
              <a:rPr lang="ru-RU" dirty="0" smtClean="0"/>
              <a:t>где и как крепятся системы, предназначенные для экстренной эвакуации персонала, работающего на высоте;</a:t>
            </a:r>
          </a:p>
          <a:p>
            <a:pPr lvl="0"/>
            <a:r>
              <a:rPr lang="ru-RU" dirty="0" smtClean="0"/>
              <a:t>по каким путям, с применением каких средств или систем надлежит подниматься или спускаться к пострадавшему работнику;</a:t>
            </a:r>
          </a:p>
          <a:p>
            <a:pPr lvl="0"/>
            <a:r>
              <a:rPr lang="ru-RU" dirty="0" smtClean="0"/>
              <a:t>как безопасно спустить или поднять пострадавшего туда, где ему смогут оказать помощь;</a:t>
            </a:r>
          </a:p>
          <a:p>
            <a:pPr lvl="0"/>
            <a:r>
              <a:rPr lang="ru-RU" dirty="0" smtClean="0"/>
              <a:t>как оказать первую помощь пострадавшему, включая вызов скорой помощи или доставку пострадавшего в медпункт, если он предусмотрен на предприятии.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по спасению и эвакуации персонала, работающего на высоте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614</Words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Правила по охране труда при работе на высоте</vt:lpstr>
      <vt:lpstr>Обязанности работодателя</vt:lpstr>
      <vt:lpstr>Высотные работы</vt:lpstr>
      <vt:lpstr>Стажировка</vt:lpstr>
      <vt:lpstr>Мероприятия по спасению и эвакуации персонала, работающего на высоте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 охране труда при работе на высоте</dc:title>
  <dc:creator>Элемент</dc:creator>
  <cp:lastModifiedBy>Элемент</cp:lastModifiedBy>
  <cp:revision>12</cp:revision>
  <dcterms:created xsi:type="dcterms:W3CDTF">2024-03-14T03:27:47Z</dcterms:created>
  <dcterms:modified xsi:type="dcterms:W3CDTF">2024-03-14T04:11:03Z</dcterms:modified>
</cp:coreProperties>
</file>